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30" r:id="rId5"/>
  </p:sldMasterIdLst>
  <p:notesMasterIdLst>
    <p:notesMasterId r:id="rId27"/>
  </p:notesMasterIdLst>
  <p:handoutMasterIdLst>
    <p:handoutMasterId r:id="rId28"/>
  </p:handoutMasterIdLst>
  <p:sldIdLst>
    <p:sldId id="289" r:id="rId6"/>
    <p:sldId id="294" r:id="rId7"/>
    <p:sldId id="295" r:id="rId8"/>
    <p:sldId id="290" r:id="rId9"/>
    <p:sldId id="307" r:id="rId10"/>
    <p:sldId id="302" r:id="rId11"/>
    <p:sldId id="309" r:id="rId12"/>
    <p:sldId id="308" r:id="rId13"/>
    <p:sldId id="310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321" r:id="rId22"/>
    <p:sldId id="318" r:id="rId23"/>
    <p:sldId id="319" r:id="rId24"/>
    <p:sldId id="320" r:id="rId25"/>
    <p:sldId id="293" r:id="rId26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73">
          <p15:clr>
            <a:srgbClr val="A4A3A4"/>
          </p15:clr>
        </p15:guide>
        <p15:guide id="4" orient="horz" pos="1619">
          <p15:clr>
            <a:srgbClr val="A4A3A4"/>
          </p15:clr>
        </p15:guide>
        <p15:guide id="5" orient="horz" pos="3135">
          <p15:clr>
            <a:srgbClr val="A4A3A4"/>
          </p15:clr>
        </p15:guide>
        <p15:guide id="6" pos="3839">
          <p15:clr>
            <a:srgbClr val="A4A3A4"/>
          </p15:clr>
        </p15:guide>
        <p15:guide id="7" pos="191">
          <p15:clr>
            <a:srgbClr val="A4A3A4"/>
          </p15:clr>
        </p15:guide>
        <p15:guide id="8" pos="7483">
          <p15:clr>
            <a:srgbClr val="A4A3A4"/>
          </p15:clr>
        </p15:guide>
        <p15:guide id="9" pos="2114">
          <p15:clr>
            <a:srgbClr val="A4A3A4"/>
          </p15:clr>
        </p15:guide>
        <p15:guide id="10" pos="55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7500"/>
    <a:srgbClr val="707276"/>
    <a:srgbClr val="000000"/>
    <a:srgbClr val="A83C0F"/>
    <a:srgbClr val="F1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84457" autoAdjust="0"/>
  </p:normalViewPr>
  <p:slideViewPr>
    <p:cSldViewPr snapToGrid="0">
      <p:cViewPr varScale="1">
        <p:scale>
          <a:sx n="76" d="100"/>
          <a:sy n="76" d="100"/>
        </p:scale>
        <p:origin x="845" y="62"/>
      </p:cViewPr>
      <p:guideLst>
        <p:guide orient="horz" pos="867"/>
        <p:guide orient="horz" pos="3889"/>
        <p:guide orient="horz" pos="2373"/>
        <p:guide orient="horz" pos="1619"/>
        <p:guide orient="horz" pos="3135"/>
        <p:guide pos="3839"/>
        <p:guide pos="191"/>
        <p:guide pos="7483"/>
        <p:guide pos="2114"/>
        <p:guide pos="55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5324A-0D9B-9A43-AE72-6DBF2443962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5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5324A-0D9B-9A43-AE72-6DBF2443962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2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/>
          <a:lstStyle>
            <a:lvl1pPr algn="r">
              <a:defRPr sz="900">
                <a:solidFill>
                  <a:srgbClr val="707276"/>
                </a:solidFill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-1" y="2514600"/>
            <a:ext cx="12188825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11457496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11457496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11457496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11457496" cy="3657600"/>
          </a:xfr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11457496" cy="685800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39339" y="6477001"/>
            <a:ext cx="284405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5B8F1-32C4-4FA6-8475-9736D3D6E897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4971" y="6477001"/>
            <a:ext cx="385979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3192" y="1"/>
            <a:ext cx="294563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7C20E-1F2E-4809-B9E2-100F2AADB42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50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8B409-A68F-45CE-BA1A-AB9D1DC02882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E4B61-D119-4C2A-B0FD-8BB9E4349C8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07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0853B-E912-45C7-84AE-E7FB77CE837C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E44AA-0150-4A50-A27C-0310240D412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45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79EC6-8B01-4B40-8478-17258611CA64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821DF-A11E-4644-91CD-53DC8D5D7B6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58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3998C-1701-446A-9C46-D70577BCF9E9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62E9A-6385-4C30-BDC6-E81C10C4227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7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091E7-AFA4-4D48-BA7B-D775766DCBAE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E3F67-2221-4A6C-A554-369E8559BBD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63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9363A-8EF7-4FF5-8770-A37D92B16B0D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F8EDC-486C-486D-91C3-F0BB61E194C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837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AF787-0912-409D-AAE9-FD1773A7772B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E6279-1404-4E11-81FA-B82ECB6FDC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49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225296"/>
            <a:ext cx="12188825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74320" y="1600199"/>
            <a:ext cx="11640312" cy="45720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646470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ECAC5-C6B8-433A-9C87-46EDF975B513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BDB8F-D98A-42F3-AE15-FEC73D37FF0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93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3F55A-A4D5-4B86-8122-8AFC95685EE5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46EEC-13A4-413A-89D0-B2CAFE7902A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085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6A766-C7D8-4D98-ACCC-A19565F1367B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BCCEA-27B6-4C84-9D21-A548A690A64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97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1225296"/>
            <a:ext cx="12188825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274318" y="1600199"/>
            <a:ext cx="5669280" cy="45720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6245352" y="1600199"/>
            <a:ext cx="5669280" cy="45720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646470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1" y="1225296"/>
            <a:ext cx="12188825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299846" y="2285999"/>
            <a:ext cx="5669280" cy="38862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270879" y="2285999"/>
            <a:ext cx="5669280" cy="38862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99846" y="1600199"/>
            <a:ext cx="5669280" cy="640080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879" y="1600199"/>
            <a:ext cx="5669280" cy="640080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99848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9927744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87644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646470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1225296"/>
            <a:ext cx="12188825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11457496" cy="3657600"/>
          </a:xfr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11457496" cy="685800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646470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1225296"/>
            <a:ext cx="12188825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1646470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4320" y="1600199"/>
            <a:ext cx="11640312" cy="45720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74318" y="1600199"/>
            <a:ext cx="5669280" cy="45720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45352" y="1600199"/>
            <a:ext cx="5669280" cy="45720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299846" y="2285999"/>
            <a:ext cx="5669280" cy="38862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6270879" y="2285999"/>
            <a:ext cx="5669280" cy="3886200"/>
          </a:xfrm>
        </p:spPr>
        <p:txBody>
          <a:bodyPr wrap="square" lIns="0" tIns="0" rIns="0" bIns="0">
            <a:no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299846" y="1600199"/>
            <a:ext cx="5669280" cy="640080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879" y="1600199"/>
            <a:ext cx="5669280" cy="640080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99848" y="201168"/>
            <a:ext cx="96012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8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9927744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87644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902216" y="6356350"/>
            <a:ext cx="1600200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2116" y="6356350"/>
            <a:ext cx="3657600" cy="365125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880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646470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9601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11640312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356456" y="219456"/>
            <a:ext cx="1600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609493" rtl="0" eaLnBrk="1" latinLnBrk="0" hangingPunct="1">
        <a:spcBef>
          <a:spcPct val="0"/>
        </a:spcBef>
        <a:buNone/>
        <a:defRPr sz="28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457120" indent="-457120" algn="l" defTabSz="609493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990427" indent="-380933" algn="l" defTabSz="609493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523733" indent="-304747" algn="l" defTabSz="609493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2133227" indent="-304747" algn="l" defTabSz="609493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742720" indent="-304747" algn="l" defTabSz="609493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441" y="274638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441" y="1600201"/>
            <a:ext cx="109699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B141F0A5-EDB1-44ED-A710-B04655A3E7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10/5/2018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4766" y="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283CEE0F-0A67-4BAA-86C5-A7ABFBF9A6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3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5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emf"/><Relationship Id="rId7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gridlab-d.shoutwiki.com/wiki/Publications" TargetMode="External"/><Relationship Id="rId3" Type="http://schemas.openxmlformats.org/officeDocument/2006/relationships/hyperlink" Target="mailto:Francis.Tuffner@pnnl.gov" TargetMode="External"/><Relationship Id="rId7" Type="http://schemas.openxmlformats.org/officeDocument/2006/relationships/hyperlink" Target="https://sourceforge.net/p/gridlab-d/discussion" TargetMode="External"/><Relationship Id="rId2" Type="http://schemas.openxmlformats.org/officeDocument/2006/relationships/hyperlink" Target="mailto:jason.fuller@pnnl.gov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gridlab-d.shoutwiki.com/wiki/Main_Page" TargetMode="External"/><Relationship Id="rId5" Type="http://schemas.openxmlformats.org/officeDocument/2006/relationships/hyperlink" Target="https://github.com/gridlab-d/gridlab-d" TargetMode="External"/><Relationship Id="rId4" Type="http://schemas.openxmlformats.org/officeDocument/2006/relationships/hyperlink" Target="https://www.gridlabd.org/started.st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711014" y="4483625"/>
            <a:ext cx="4969350" cy="1167141"/>
          </a:xfrm>
        </p:spPr>
        <p:txBody>
          <a:bodyPr/>
          <a:lstStyle/>
          <a:p>
            <a:pPr algn="l"/>
            <a:r>
              <a:rPr lang="en-US" sz="2400" dirty="0" smtClean="0"/>
              <a:t>Jason Fuller</a:t>
            </a:r>
          </a:p>
          <a:p>
            <a:pPr algn="l"/>
            <a:r>
              <a:rPr lang="en-US" sz="1800" dirty="0" smtClean="0"/>
              <a:t>Electricity Infrastructure Technical Group Manager</a:t>
            </a:r>
          </a:p>
          <a:p>
            <a:pPr algn="l"/>
            <a:r>
              <a:rPr lang="en-US" sz="1800" dirty="0" smtClean="0"/>
              <a:t>Pacific Northwest National Laboratory</a:t>
            </a:r>
            <a:endParaRPr lang="en-US" sz="1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7045" y="2144661"/>
            <a:ext cx="10969943" cy="1143000"/>
          </a:xfrm>
        </p:spPr>
        <p:txBody>
          <a:bodyPr/>
          <a:lstStyle/>
          <a:p>
            <a:r>
              <a:rPr lang="en-US" sz="4000" dirty="0" smtClean="0"/>
              <a:t>GridLAB-D: A Unique Tool to Design </a:t>
            </a:r>
            <a:r>
              <a:rPr lang="en-US" sz="4000" dirty="0" smtClean="0"/>
              <a:t>a Smarter </a:t>
            </a:r>
            <a:r>
              <a:rPr lang="en-US" sz="4000" dirty="0" smtClean="0"/>
              <a:t>Grid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April 12,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Instantiation of an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288471" y="1320660"/>
            <a:ext cx="1012767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indent="0" defTabSz="914400">
              <a:lnSpc>
                <a:spcPct val="80000"/>
              </a:lnSpc>
              <a:buNone/>
            </a:pPr>
            <a:r>
              <a:rPr lang="en-US" altLang="en-US" sz="2000" kern="0" dirty="0" smtClean="0">
                <a:ea typeface="ＭＳ Ｐゴシック" panose="020B0600070205080204" pitchFamily="34" charset="-128"/>
              </a:rPr>
              <a:t>Set a house with default values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endParaRPr lang="en-US" altLang="en-US" sz="1800" b="1" kern="0" dirty="0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module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residential; // module declaration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object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house { // instantiation of an object of class house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name 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MyHouse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endParaRPr lang="en-US" altLang="en-US" sz="1800" b="1" kern="0" dirty="0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0" indent="0" defTabSz="914400">
              <a:lnSpc>
                <a:spcPct val="80000"/>
              </a:lnSpc>
              <a:buNone/>
            </a:pPr>
            <a:r>
              <a:rPr lang="en-US" altLang="en-US" sz="2000" kern="0" dirty="0" smtClean="0">
                <a:ea typeface="ＭＳ Ｐゴシック" panose="020B0600070205080204" pitchFamily="34" charset="-128"/>
              </a:rPr>
              <a:t>Set a house with custom values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endParaRPr lang="en-US" altLang="en-US" sz="1800" b="1" kern="0" dirty="0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module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residential; // module declaration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#include "CA-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Los_angeles.glm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“ // define weather conditions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object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house {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floor_area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random.normal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(1500,300) sf; // set properties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heating_setpoint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70.0 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degF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  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cooling_setpoint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76.0 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degF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  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thermostat_deadband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1.0 </a:t>
            </a:r>
            <a:r>
              <a:rPr lang="en-US" altLang="en-US" sz="18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degF</a:t>
            </a: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  </a:t>
            </a:r>
          </a:p>
          <a:p>
            <a:pPr lvl="1" defTabSz="914400">
              <a:lnSpc>
                <a:spcPct val="80000"/>
              </a:lnSpc>
              <a:buFontTx/>
              <a:buNone/>
            </a:pPr>
            <a:r>
              <a:rPr lang="en-US" altLang="en-US" sz="18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  <a:endParaRPr lang="en-US" altLang="en-US" sz="1800" kern="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01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1" y="2865438"/>
            <a:ext cx="10969943" cy="1143000"/>
          </a:xfrm>
        </p:spPr>
        <p:txBody>
          <a:bodyPr/>
          <a:lstStyle/>
          <a:p>
            <a:r>
              <a:rPr lang="en-US" dirty="0" smtClean="0"/>
              <a:t>Running a Simulation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9F8EDC-486C-486D-91C3-F0BB61E194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4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GridLAB-D Model (GLM)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23106"/>
            <a:ext cx="5098632" cy="4525963"/>
          </a:xfrm>
        </p:spPr>
        <p:txBody>
          <a:bodyPr/>
          <a:lstStyle/>
          <a:p>
            <a:r>
              <a:rPr lang="en-US" sz="2800" dirty="0" smtClean="0"/>
              <a:t>Instantiates the model to be loaded into the solver</a:t>
            </a:r>
          </a:p>
          <a:p>
            <a:r>
              <a:rPr lang="en-US" sz="2800" dirty="0" smtClean="0"/>
              <a:t>Defines the initial conditions of each agent</a:t>
            </a:r>
          </a:p>
          <a:p>
            <a:r>
              <a:rPr lang="en-US" sz="2800" dirty="0" smtClean="0"/>
              <a:t>Defines the relationships between the agents</a:t>
            </a:r>
          </a:p>
          <a:p>
            <a:r>
              <a:rPr lang="en-US" sz="2800" dirty="0" smtClean="0"/>
              <a:t>Sets the run-time</a:t>
            </a:r>
          </a:p>
          <a:p>
            <a:r>
              <a:rPr lang="en-US" sz="2800" dirty="0" smtClean="0"/>
              <a:t>Defines which parameters to observe</a:t>
            </a:r>
          </a:p>
          <a:p>
            <a:r>
              <a:rPr lang="en-US" sz="2800" dirty="0" smtClean="0"/>
              <a:t>Text-based!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52498" y="1154399"/>
            <a:ext cx="8229600" cy="51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clock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{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timezone PST+8PDT;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2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starttime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'2000-01-01 0:00:00'; //defines a 6-month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stoptime </a:t>
            </a: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'2000-07-01 0:00:00';  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//simulation length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endParaRPr lang="en-US" altLang="en-US" sz="1200" kern="0" noProof="1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module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powerflow;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module</a:t>
            </a: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residential;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module 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tape;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endParaRPr lang="en-US" altLang="en-US" sz="1200" kern="0" noProof="1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object</a:t>
            </a: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triplex_meter {</a:t>
            </a:r>
            <a:endParaRPr lang="en-US" altLang="en-US" sz="1200" kern="0" noProof="1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phases AS;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nominal_voltage 120 V;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name my_meter1;</a:t>
            </a:r>
            <a:endParaRPr lang="en-US" altLang="en-US" sz="1200" kern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  <a:endParaRPr lang="en-US" altLang="en-US" sz="1200" kern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endParaRPr lang="en-US" altLang="en-US" sz="1200" kern="0" noProof="1" smtClean="0">
              <a:solidFill>
                <a:srgbClr val="0000FF"/>
              </a:solidFill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object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house {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parent my_meter1;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name my_house1;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floor_area random.normal(1500,300) sf;</a:t>
            </a:r>
            <a:r>
              <a:rPr lang="en-US" altLang="en-US" sz="12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heating_setpoint 70.0 degF;</a:t>
            </a:r>
            <a:r>
              <a:rPr lang="en-US" altLang="en-US" sz="12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endParaRPr lang="en-US" altLang="en-US" sz="1200" kern="0" noProof="1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endParaRPr lang="en-US" altLang="en-US" sz="1200" kern="0" noProof="1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noProof="1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object</a:t>
            </a:r>
            <a:r>
              <a:rPr lang="en-US" altLang="en-US" sz="12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en-US" sz="12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recorder</a:t>
            </a:r>
            <a:r>
              <a:rPr lang="en-US" altLang="en-US" sz="12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{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parent </a:t>
            </a:r>
            <a:r>
              <a:rPr lang="en-US" altLang="en-US" sz="12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my_house1</a:t>
            </a:r>
            <a:r>
              <a:rPr lang="en-US" altLang="en-US" sz="12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property </a:t>
            </a:r>
            <a:r>
              <a:rPr lang="en-US" altLang="en-US" sz="12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air_temperature,heating_setpoint</a:t>
            </a:r>
            <a:r>
              <a:rPr lang="en-US" altLang="en-US" sz="12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file theat_record.csv;</a:t>
            </a: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interval </a:t>
            </a:r>
            <a:r>
              <a:rPr lang="en-US" altLang="en-US" sz="12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60 s;</a:t>
            </a:r>
            <a:endParaRPr lang="en-US" altLang="en-US" sz="1200" kern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12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  <a:endParaRPr lang="en-US" altLang="en-US" sz="1200" kern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endParaRPr lang="en-US" altLang="en-US" sz="1200" kern="0" dirty="0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11" y="1600201"/>
            <a:ext cx="397641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execute, you get to use a command prompt!! (and </a:t>
            </a:r>
            <a:r>
              <a:rPr lang="en-US" dirty="0" smtClean="0"/>
              <a:t>the </a:t>
            </a:r>
            <a:r>
              <a:rPr lang="en-US" dirty="0" smtClean="0"/>
              <a:t>equivalent in Linux and </a:t>
            </a:r>
            <a:r>
              <a:rPr lang="en-US" dirty="0" err="1" smtClean="0"/>
              <a:t>MacOS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5" y="1411289"/>
            <a:ext cx="75438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426" y="1417638"/>
            <a:ext cx="5347855" cy="4525963"/>
          </a:xfrm>
        </p:spPr>
        <p:txBody>
          <a:bodyPr/>
          <a:lstStyle/>
          <a:p>
            <a:r>
              <a:rPr lang="en-US" sz="2400" dirty="0" smtClean="0"/>
              <a:t>Must be defined</a:t>
            </a:r>
          </a:p>
          <a:p>
            <a:pPr lvl="1"/>
            <a:r>
              <a:rPr lang="en-US" sz="2000" dirty="0" smtClean="0"/>
              <a:t>Does NOT automatically record every variable at every </a:t>
            </a:r>
            <a:r>
              <a:rPr lang="en-US" sz="2000" dirty="0" err="1" smtClean="0"/>
              <a:t>timestep</a:t>
            </a:r>
            <a:endParaRPr lang="en-US" sz="2000" dirty="0" smtClean="0"/>
          </a:p>
          <a:p>
            <a:r>
              <a:rPr lang="en-US" sz="2400" dirty="0" smtClean="0"/>
              <a:t>Typically CSVs </a:t>
            </a:r>
          </a:p>
          <a:p>
            <a:pPr lvl="1"/>
            <a:r>
              <a:rPr lang="en-US" sz="2000" dirty="0" smtClean="0"/>
              <a:t>Most often a time series of data channels</a:t>
            </a:r>
          </a:p>
          <a:p>
            <a:pPr lvl="1"/>
            <a:r>
              <a:rPr lang="en-US" sz="2000" dirty="0" smtClean="0"/>
              <a:t>Some aggregation and reporting</a:t>
            </a:r>
          </a:p>
          <a:p>
            <a:pPr lvl="1"/>
            <a:r>
              <a:rPr lang="en-US" sz="2000" dirty="0" smtClean="0"/>
              <a:t>Can also be pushed to databases (or external connections)</a:t>
            </a:r>
          </a:p>
          <a:p>
            <a:r>
              <a:rPr lang="en-US" sz="2400" dirty="0" smtClean="0"/>
              <a:t>XML “dump” can be used to pull the entire system state simultaneously</a:t>
            </a:r>
          </a:p>
          <a:p>
            <a:r>
              <a:rPr lang="en-US" sz="2400" dirty="0" smtClean="0"/>
              <a:t>Collectors can aggregate similar properties from across many agents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546" y="1032158"/>
            <a:ext cx="6299882" cy="5326360"/>
            <a:chOff x="10546" y="1032158"/>
            <a:chExt cx="6299882" cy="53263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443" y="1032158"/>
              <a:ext cx="5960985" cy="314771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43" y="4131770"/>
              <a:ext cx="5960985" cy="222674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16200000">
              <a:off x="-2409187" y="3526730"/>
              <a:ext cx="5147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Note: I added a couple metering points and added a climate object.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3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26122"/>
            <a:ext cx="10969943" cy="4525963"/>
          </a:xfrm>
        </p:spPr>
        <p:txBody>
          <a:bodyPr/>
          <a:lstStyle/>
          <a:p>
            <a:r>
              <a:rPr lang="en-US" dirty="0" smtClean="0"/>
              <a:t>Fixed, static parameters</a:t>
            </a:r>
          </a:p>
          <a:p>
            <a:r>
              <a:rPr lang="en-US" dirty="0" smtClean="0"/>
              <a:t>Randomized over a population</a:t>
            </a:r>
          </a:p>
          <a:p>
            <a:r>
              <a:rPr lang="en-US" dirty="0" smtClean="0"/>
              <a:t>Driven by a time-series input</a:t>
            </a:r>
          </a:p>
          <a:p>
            <a:pPr lvl="1"/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Schedule</a:t>
            </a:r>
          </a:p>
          <a:p>
            <a:pPr lvl="1"/>
            <a:r>
              <a:rPr lang="en-US" dirty="0" smtClean="0"/>
              <a:t>External Source</a:t>
            </a:r>
          </a:p>
          <a:p>
            <a:r>
              <a:rPr lang="en-US" dirty="0" smtClean="0"/>
              <a:t>Once properly randomized (and diversified), we can build a load shape most of us are more familiar </a:t>
            </a:r>
            <a:r>
              <a:rPr lang="en-US" dirty="0" smtClean="0"/>
              <a:t>with…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9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Adding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6215" y="1221230"/>
            <a:ext cx="4692278" cy="2380707"/>
            <a:chOff x="236215" y="1221230"/>
            <a:chExt cx="4692278" cy="23807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4382" y="1417638"/>
              <a:ext cx="4634111" cy="2184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36215" y="1221230"/>
              <a:ext cx="1162498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1 Home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6215" y="3659798"/>
            <a:ext cx="4677870" cy="2406634"/>
            <a:chOff x="236215" y="3659798"/>
            <a:chExt cx="4677870" cy="24066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6215" y="3798345"/>
              <a:ext cx="4677870" cy="2268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36215" y="3659798"/>
              <a:ext cx="1282723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  <a:r>
                <a:rPr lang="en-US" dirty="0" smtClean="0"/>
                <a:t> Homes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45122" y="1221230"/>
            <a:ext cx="4808308" cy="2438567"/>
            <a:chOff x="6645122" y="1221230"/>
            <a:chExt cx="4808308" cy="24385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3727" y="1459131"/>
              <a:ext cx="4619703" cy="2200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645122" y="1221230"/>
              <a:ext cx="1593706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100 Homes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45122" y="3659797"/>
            <a:ext cx="4808308" cy="2406634"/>
            <a:chOff x="6645122" y="3659797"/>
            <a:chExt cx="4808308" cy="24066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40413" y="3798344"/>
              <a:ext cx="4713017" cy="2268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645122" y="3659797"/>
              <a:ext cx="1531188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err="1" smtClean="0"/>
                <a:t>Loadshape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840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305656"/>
            <a:ext cx="10969943" cy="1143000"/>
          </a:xfrm>
        </p:spPr>
        <p:txBody>
          <a:bodyPr/>
          <a:lstStyle/>
          <a:p>
            <a:r>
              <a:rPr lang="en-US" dirty="0" smtClean="0"/>
              <a:t>Why do we want to model as agents?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600113"/>
            <a:ext cx="4464976" cy="4639914"/>
          </a:xfrm>
        </p:spPr>
        <p:txBody>
          <a:bodyPr/>
          <a:lstStyle/>
          <a:p>
            <a:r>
              <a:rPr lang="en-US" sz="2400" dirty="0" smtClean="0"/>
              <a:t>Simple examples of interactions</a:t>
            </a:r>
          </a:p>
          <a:p>
            <a:pPr lvl="1"/>
            <a:r>
              <a:rPr lang="en-US" sz="2000" dirty="0" smtClean="0"/>
              <a:t>Resistive Heating</a:t>
            </a:r>
          </a:p>
          <a:p>
            <a:pPr lvl="1"/>
            <a:r>
              <a:rPr lang="en-US" sz="2000" dirty="0" smtClean="0"/>
              <a:t>Heat Pump HVACs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The interactions of the different agents (and particularly their controls) can often reveal unforeseen behaviors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1737" y="1530477"/>
            <a:ext cx="5049121" cy="220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0245" y="3820511"/>
            <a:ext cx="3843521" cy="233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344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65732" y="535948"/>
            <a:ext cx="8340321" cy="3743880"/>
            <a:chOff x="3665732" y="535948"/>
            <a:chExt cx="8340321" cy="37438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690" y="535948"/>
              <a:ext cx="4658363" cy="3743880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>
            <a:xfrm>
              <a:off x="3665732" y="2817997"/>
              <a:ext cx="1646482" cy="5087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Diversity can be Challenging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107889" y="2407888"/>
            <a:ext cx="3898164" cy="3806831"/>
            <a:chOff x="8107889" y="2407888"/>
            <a:chExt cx="3898164" cy="380683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568" y="4641569"/>
              <a:ext cx="3528485" cy="1573150"/>
            </a:xfrm>
            <a:prstGeom prst="rect">
              <a:avLst/>
            </a:prstGeom>
          </p:spPr>
        </p:pic>
        <p:cxnSp>
          <p:nvCxnSpPr>
            <p:cNvPr id="10" name="Curved Connector 9"/>
            <p:cNvCxnSpPr>
              <a:stCxn id="8" idx="0"/>
            </p:cNvCxnSpPr>
            <p:nvPr/>
          </p:nvCxnSpPr>
          <p:spPr>
            <a:xfrm rot="5400000" flipH="1" flipV="1">
              <a:off x="9500514" y="3149186"/>
              <a:ext cx="2233681" cy="75108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889" y="5285433"/>
              <a:ext cx="739358" cy="71793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423592" y="4147533"/>
            <a:ext cx="4274754" cy="2246854"/>
            <a:chOff x="3423592" y="4147533"/>
            <a:chExt cx="4274754" cy="224685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8610" y="4147533"/>
              <a:ext cx="3785215" cy="172229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3592" y="5612354"/>
              <a:ext cx="3700690" cy="78203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67754" y="4745404"/>
              <a:ext cx="1930592" cy="13806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94883" y="5126767"/>
              <a:ext cx="1892667" cy="580797"/>
            </a:xfrm>
            <a:prstGeom prst="rect">
              <a:avLst/>
            </a:prstGeom>
          </p:spPr>
        </p:pic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52743" y="1503176"/>
            <a:ext cx="2423996" cy="3138393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clock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{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timezone PST+8PDT;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7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starttime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'2000-01-01 </a:t>
            </a: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0:00:00'; </a:t>
            </a:r>
            <a:endParaRPr lang="en-US" altLang="en-US" sz="700" kern="0" noProof="1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stoptime </a:t>
            </a: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'2000-07-01 0:00:00';</a:t>
            </a:r>
            <a:endParaRPr lang="en-US" altLang="en-US" sz="700" kern="0" noProof="1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endParaRPr lang="en-US" altLang="en-US" sz="700" kern="0" noProof="1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module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powerflow;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module</a:t>
            </a: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residential;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module 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tape;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endParaRPr lang="en-US" altLang="en-US" sz="700" kern="0" noProof="1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object</a:t>
            </a: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triplex_meter {</a:t>
            </a:r>
            <a:endParaRPr lang="en-US" altLang="en-US" sz="700" kern="0" noProof="1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phases AS;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nominal_voltage 120 V;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name my_meter1;</a:t>
            </a:r>
            <a:endParaRPr lang="en-US" altLang="en-US" sz="700" kern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  <a:endParaRPr lang="en-US" altLang="en-US" sz="700" kern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endParaRPr lang="en-US" altLang="en-US" sz="700" kern="0" noProof="1" smtClean="0">
              <a:solidFill>
                <a:srgbClr val="0000FF"/>
              </a:solidFill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object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house {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parent my_meter1;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name my_house1;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floor_area 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random.normal(1500,300</a:t>
            </a: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)</a:t>
            </a: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</a:t>
            </a:r>
            <a:r>
              <a:rPr lang="en-US" altLang="en-US" sz="7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endParaRPr lang="en-US" altLang="en-US" sz="700" kern="0" dirty="0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heating_setpoint 70.0 degF;</a:t>
            </a:r>
            <a:r>
              <a:rPr lang="en-US" altLang="en-US" sz="7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endParaRPr lang="en-US" altLang="en-US" sz="700" kern="0" noProof="1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endParaRPr lang="en-US" altLang="en-US" sz="700" kern="0" noProof="1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noProof="1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object</a:t>
            </a:r>
            <a:r>
              <a:rPr lang="en-US" altLang="en-US" sz="700" kern="0" noProof="1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en-US" sz="7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recorder</a:t>
            </a:r>
            <a:r>
              <a:rPr lang="en-US" altLang="en-US" sz="7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{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parent </a:t>
            </a:r>
            <a:r>
              <a:rPr lang="en-US" altLang="en-US" sz="7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my_house1</a:t>
            </a:r>
            <a:r>
              <a:rPr lang="en-US" altLang="en-US" sz="7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property </a:t>
            </a:r>
            <a:r>
              <a:rPr lang="en-US" altLang="en-US" sz="700" kern="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air_temperature</a:t>
            </a:r>
            <a:r>
              <a:rPr lang="en-US" altLang="en-US" sz="7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;</a:t>
            </a:r>
            <a:endParaRPr lang="en-US" altLang="en-US" sz="700" kern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file theat_record.csv;</a:t>
            </a: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	interval </a:t>
            </a:r>
            <a:r>
              <a:rPr lang="en-US" altLang="en-US" sz="7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60 s;</a:t>
            </a:r>
            <a:endParaRPr lang="en-US" altLang="en-US" sz="700" kern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341313" lvl="1" indent="-341313" defTabSz="914400" eaLnBrk="1" hangingPunct="1">
              <a:lnSpc>
                <a:spcPct val="80000"/>
              </a:lnSpc>
              <a:buFontTx/>
              <a:buNone/>
            </a:pPr>
            <a:r>
              <a:rPr lang="en-US" altLang="en-US" sz="700" kern="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}</a:t>
            </a:r>
            <a:endParaRPr lang="en-US" altLang="en-US" sz="700" kern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lvl="1" defTabSz="914400" eaLnBrk="1" hangingPunct="1">
              <a:lnSpc>
                <a:spcPct val="80000"/>
              </a:lnSpc>
              <a:buFontTx/>
              <a:buNone/>
            </a:pPr>
            <a:endParaRPr lang="en-US" altLang="en-US" sz="700" kern="0" dirty="0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35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try to help…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creation, conversion, and execution scripts are available </a:t>
            </a:r>
          </a:p>
          <a:p>
            <a:pPr lvl="1"/>
            <a:r>
              <a:rPr lang="en-US" dirty="0" smtClean="0"/>
              <a:t>A number are available on </a:t>
            </a:r>
            <a:r>
              <a:rPr lang="en-US" dirty="0" err="1" smtClean="0"/>
              <a:t>GridLAB</a:t>
            </a:r>
            <a:r>
              <a:rPr lang="en-US" dirty="0" smtClean="0"/>
              <a:t>-D repository (primarily Python)</a:t>
            </a:r>
          </a:p>
          <a:p>
            <a:pPr lvl="1"/>
            <a:r>
              <a:rPr lang="en-US" dirty="0" smtClean="0"/>
              <a:t>Some are located in other open-source tools (e.g., TESP, OMF, etc.)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“Prototypical” and IEEE circuits are available</a:t>
            </a:r>
            <a:endParaRPr lang="en-US" dirty="0"/>
          </a:p>
          <a:p>
            <a:pPr lvl="1"/>
            <a:r>
              <a:rPr lang="en-US" dirty="0" smtClean="0"/>
              <a:t>24 prototypical circuits are converted utility circuits that are regionalized to North America</a:t>
            </a:r>
          </a:p>
          <a:p>
            <a:pPr lvl="1"/>
            <a:r>
              <a:rPr lang="en-US" dirty="0" smtClean="0"/>
              <a:t>These can act as starting points, rather than starting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3798"/>
            <a:ext cx="10969943" cy="1143000"/>
          </a:xfrm>
        </p:spPr>
        <p:txBody>
          <a:bodyPr/>
          <a:lstStyle/>
          <a:p>
            <a:r>
              <a:rPr lang="en-US" sz="4000" dirty="0"/>
              <a:t>GridLAB-D:  A Unique Tool to Design </a:t>
            </a:r>
            <a:r>
              <a:rPr lang="en-US" sz="4000" dirty="0" smtClean="0"/>
              <a:t>a Smarter </a:t>
            </a:r>
            <a:r>
              <a:rPr lang="en-US" sz="4000" dirty="0"/>
              <a:t>Grid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AutoShape 136"/>
          <p:cNvSpPr>
            <a:spLocks noChangeArrowheads="1"/>
          </p:cNvSpPr>
          <p:nvPr/>
        </p:nvSpPr>
        <p:spPr bwMode="auto">
          <a:xfrm>
            <a:off x="0" y="4942500"/>
            <a:ext cx="12188825" cy="1876864"/>
          </a:xfrm>
          <a:prstGeom prst="bevel">
            <a:avLst>
              <a:gd name="adj" fmla="val 5273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tIns="91440"/>
          <a:lstStyle/>
          <a:p>
            <a:pPr marL="228600" indent="-228600" defTabSz="914400" eaLnBrk="0" fontAlgn="base" hangingPunct="0">
              <a:spcBef>
                <a:spcPct val="0"/>
              </a:spcBef>
              <a:spcAft>
                <a:spcPts val="2800"/>
              </a:spcAft>
              <a:buClr>
                <a:srgbClr val="1F497D"/>
              </a:buClr>
              <a:buFont typeface="Wingdings" pitchFamily="2" charset="2"/>
              <a:buChar char="Ø"/>
              <a:defRPr/>
            </a:pP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Open-source, time-series simulation of an operating smart grid, from the substation to individual end-use loads &amp; distributed energy resources, in unprecedented 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detail</a:t>
            </a:r>
            <a:endParaRPr lang="en-US" sz="1800" dirty="0">
              <a:solidFill>
                <a:prstClr val="black"/>
              </a:solidFill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  <a:p>
            <a:pPr marL="228600" indent="-228600" defTabSz="91440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1F497D"/>
              </a:buClr>
              <a:buFont typeface="Wingdings" pitchFamily="2" charset="2"/>
              <a:buChar char="Ø"/>
              <a:defRPr/>
            </a:pP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Simultaneously 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solves</a:t>
            </a:r>
            <a:endParaRPr lang="en-US" sz="1800" dirty="0">
              <a:solidFill>
                <a:prstClr val="black"/>
              </a:solidFill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</p:txBody>
      </p:sp>
      <p:sp>
        <p:nvSpPr>
          <p:cNvPr id="27" name="Text Box 34"/>
          <p:cNvSpPr txBox="1">
            <a:spLocks noChangeArrowheads="1"/>
          </p:cNvSpPr>
          <p:nvPr/>
        </p:nvSpPr>
        <p:spPr bwMode="auto">
          <a:xfrm>
            <a:off x="6712426" y="1584565"/>
            <a:ext cx="4100010" cy="32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 Smart grid analyses</a:t>
            </a:r>
          </a:p>
          <a:p>
            <a:pPr marL="282575" lvl="1" indent="-63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field projects</a:t>
            </a:r>
          </a:p>
          <a:p>
            <a:pPr marL="282575" lvl="1" indent="-63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technologies</a:t>
            </a:r>
          </a:p>
          <a:p>
            <a:pPr marL="282575" lvl="1" indent="-63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control strategies</a:t>
            </a:r>
          </a:p>
          <a:p>
            <a:pPr marL="282575" lvl="1" indent="-63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cost/benefits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Time scale: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ms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to years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Open source 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(BSD-style)</a:t>
            </a:r>
            <a:endParaRPr lang="en-US" sz="1800" dirty="0">
              <a:solidFill>
                <a:prstClr val="black"/>
              </a:solidFill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Contributions from </a:t>
            </a:r>
          </a:p>
          <a:p>
            <a:pPr marL="282575" lvl="1" indent="174625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government</a:t>
            </a:r>
          </a:p>
          <a:p>
            <a:pPr marL="282575" lvl="1" indent="174625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industry</a:t>
            </a:r>
          </a:p>
          <a:p>
            <a:pPr marL="282575" lvl="1" indent="174625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 academia</a:t>
            </a:r>
          </a:p>
          <a:p>
            <a:pPr marL="225425" indent="-225425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Vendors can add or extract own modules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59425" y="1242943"/>
            <a:ext cx="4919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dirty="0">
                <a:solidFill>
                  <a:srgbClr val="4F81BD"/>
                </a:solidFill>
                <a:latin typeface="Arial" charset="0"/>
                <a:ea typeface="ＭＳ Ｐゴシック" charset="0"/>
                <a:cs typeface="Arial" charset="0"/>
              </a:rPr>
              <a:t>Over </a:t>
            </a:r>
            <a:r>
              <a:rPr lang="en-US" altLang="en-US" sz="1800" i="1" dirty="0" smtClean="0">
                <a:solidFill>
                  <a:srgbClr val="4F81BD"/>
                </a:solidFill>
                <a:latin typeface="Arial" charset="0"/>
                <a:ea typeface="ＭＳ Ｐゴシック" charset="0"/>
                <a:cs typeface="Arial" charset="0"/>
              </a:rPr>
              <a:t>80,000 </a:t>
            </a:r>
            <a:r>
              <a:rPr lang="en-US" altLang="en-US" sz="1800" i="1" dirty="0">
                <a:solidFill>
                  <a:srgbClr val="4F81BD"/>
                </a:solidFill>
                <a:latin typeface="Arial" charset="0"/>
                <a:ea typeface="ＭＳ Ｐゴシック" charset="0"/>
                <a:cs typeface="Arial" charset="0"/>
              </a:rPr>
              <a:t>downloads in over 150 countries</a:t>
            </a:r>
            <a:endParaRPr lang="en-US" sz="1800" i="1" dirty="0">
              <a:solidFill>
                <a:srgbClr val="4F81BD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29" name="Group 31"/>
          <p:cNvGrpSpPr>
            <a:grpSpLocks/>
          </p:cNvGrpSpPr>
          <p:nvPr/>
        </p:nvGrpSpPr>
        <p:grpSpPr bwMode="auto">
          <a:xfrm>
            <a:off x="4889668" y="1617625"/>
            <a:ext cx="1476438" cy="2927533"/>
            <a:chOff x="379" y="1044"/>
            <a:chExt cx="1060" cy="2024"/>
          </a:xfrm>
        </p:grpSpPr>
        <p:pic>
          <p:nvPicPr>
            <p:cNvPr id="30" name="Picture 2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" y="1693"/>
              <a:ext cx="1024" cy="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 descr="MPj0422510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1044"/>
              <a:ext cx="1022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" y="2384"/>
              <a:ext cx="1060" cy="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29"/>
          <p:cNvGrpSpPr>
            <a:grpSpLocks/>
          </p:cNvGrpSpPr>
          <p:nvPr/>
        </p:nvGrpSpPr>
        <p:grpSpPr bwMode="auto">
          <a:xfrm>
            <a:off x="2389412" y="1635052"/>
            <a:ext cx="2153936" cy="2259835"/>
            <a:chOff x="1943" y="1227"/>
            <a:chExt cx="1758" cy="1321"/>
          </a:xfrm>
        </p:grpSpPr>
        <p:pic>
          <p:nvPicPr>
            <p:cNvPr id="34" name="Picture 10" descr="MPj04373460000[1]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18" y="1230"/>
              <a:ext cx="883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1" descr="MPj04372010000[1]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43" y="1888"/>
              <a:ext cx="875" cy="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2" descr="MPj04365310000[1]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46" y="1227"/>
              <a:ext cx="880" cy="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4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03" y="1874"/>
              <a:ext cx="898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5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68" y="1701"/>
              <a:ext cx="596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30"/>
          <p:cNvGrpSpPr>
            <a:grpSpLocks/>
          </p:cNvGrpSpPr>
          <p:nvPr/>
        </p:nvGrpSpPr>
        <p:grpSpPr bwMode="auto">
          <a:xfrm>
            <a:off x="484441" y="1596371"/>
            <a:ext cx="1559321" cy="2953490"/>
            <a:chOff x="4216" y="1124"/>
            <a:chExt cx="1132" cy="2167"/>
          </a:xfrm>
        </p:grpSpPr>
        <p:pic>
          <p:nvPicPr>
            <p:cNvPr id="40" name="Picture 20" descr="MPj04365290000[1]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0" y="1832"/>
              <a:ext cx="1128" cy="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6" descr="MPj04424230000[1]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" y="1124"/>
              <a:ext cx="1131" cy="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8" descr="MPj0443719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" y="2539"/>
              <a:ext cx="1129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2531285" y="1251150"/>
            <a:ext cx="17011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SzPct val="100000"/>
              <a:buBlip>
                <a:blip r:embed="rId1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14"/>
              </a:buBlip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Blip>
                <a:blip r:embed="rId15"/>
              </a:buBlip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Blip>
                <a:blip r:embed="rId16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>
                <a:solidFill>
                  <a:srgbClr val="D57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Systems</a:t>
            </a: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365169" y="1257816"/>
            <a:ext cx="15953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SzPct val="100000"/>
              <a:buBlip>
                <a:blip r:embed="rId1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14"/>
              </a:buBlip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Blip>
                <a:blip r:embed="rId15"/>
              </a:buBlip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Blip>
                <a:blip r:embed="rId16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 smtClean="0">
                <a:solidFill>
                  <a:srgbClr val="D57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Loads &amp; DERs</a:t>
            </a:r>
            <a:endParaRPr lang="en-US" altLang="en-US" sz="1600" b="1" i="1" dirty="0">
              <a:solidFill>
                <a:srgbClr val="D575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4885106" y="1265720"/>
            <a:ext cx="15199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SzPct val="100000"/>
              <a:buBlip>
                <a:blip r:embed="rId1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14"/>
              </a:buBlip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Blip>
                <a:blip r:embed="rId15"/>
              </a:buBlip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Blip>
                <a:blip r:embed="rId16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 smtClean="0">
                <a:solidFill>
                  <a:srgbClr val="D57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DSO Markets </a:t>
            </a:r>
            <a:endParaRPr lang="en-US" altLang="en-US" sz="1600" b="1" i="1" dirty="0">
              <a:solidFill>
                <a:srgbClr val="D575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Box 33"/>
          <p:cNvSpPr txBox="1">
            <a:spLocks noChangeArrowheads="1"/>
          </p:cNvSpPr>
          <p:nvPr/>
        </p:nvSpPr>
        <p:spPr bwMode="auto">
          <a:xfrm>
            <a:off x="363425" y="971316"/>
            <a:ext cx="6096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SzPct val="100000"/>
              <a:buBlip>
                <a:blip r:embed="rId1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Blip>
                <a:blip r:embed="rId14"/>
              </a:buBlip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Blip>
                <a:blip r:embed="rId15"/>
              </a:buBlip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Blip>
                <a:blip r:embed="rId16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1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800" b="1" i="1" dirty="0">
                <a:solidFill>
                  <a:srgbClr val="D57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Unifies models of the key elements of a smart grid:</a:t>
            </a:r>
          </a:p>
        </p:txBody>
      </p:sp>
      <p:pic>
        <p:nvPicPr>
          <p:cNvPr id="47" name="Picture 4" descr="C:\Users\d3x289\Documents\OtherGLD\Brochure\GridLAB-D_Logo_232x80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451" y="4114644"/>
            <a:ext cx="2161897" cy="74575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4" name="TextBox 3"/>
          <p:cNvSpPr txBox="1"/>
          <p:nvPr/>
        </p:nvSpPr>
        <p:spPr>
          <a:xfrm>
            <a:off x="2872871" y="5778489"/>
            <a:ext cx="6680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1) power flow 			2) </a:t>
            </a: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control 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systems</a:t>
            </a:r>
          </a:p>
          <a:p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3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) retail markets 			4) electromechanical dynamics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5) end-use </a:t>
            </a:r>
            <a:r>
              <a:rPr lang="en-US" sz="1800" dirty="0">
                <a:solidFill>
                  <a:prstClr val="black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load behavior in tens of thousands of buildings and devices </a:t>
            </a:r>
          </a:p>
          <a:p>
            <a:pPr marL="342900" indent="-342900">
              <a:buAutoNum type="arabicParenR"/>
            </a:pPr>
            <a:endParaRPr lang="en-US" sz="1800" dirty="0">
              <a:solidFill>
                <a:prstClr val="black"/>
              </a:solidFill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70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Once we have a model, what are we looking for?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155" y="1417636"/>
            <a:ext cx="1751922" cy="33913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Transient Events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19783" y="1462761"/>
            <a:ext cx="1751922" cy="33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charset="0"/>
              <a:buNone/>
            </a:pPr>
            <a:r>
              <a:rPr lang="en-US" sz="1800" dirty="0" smtClean="0"/>
              <a:t>Diurnal Cycles</a:t>
            </a:r>
            <a:endParaRPr lang="en-US" sz="1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549212" y="1417635"/>
            <a:ext cx="3014787" cy="33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charset="0"/>
              <a:buNone/>
            </a:pPr>
            <a:r>
              <a:rPr lang="en-US" sz="1800" dirty="0" smtClean="0"/>
              <a:t>Seasonal/Annual Variations</a:t>
            </a:r>
            <a:endParaRPr lang="en-US" sz="1800" dirty="0"/>
          </a:p>
        </p:txBody>
      </p: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6805" y="1852302"/>
            <a:ext cx="3517878" cy="192833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66" y="1801892"/>
            <a:ext cx="2590205" cy="1944573"/>
          </a:xfrm>
          <a:prstGeom prst="rect">
            <a:avLst/>
          </a:prstGeom>
        </p:spPr>
      </p:pic>
      <p:pic>
        <p:nvPicPr>
          <p:cNvPr id="12" name="Picture 3" descr="image0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73" y="2816470"/>
            <a:ext cx="2589809" cy="143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8383393" y="1889771"/>
            <a:ext cx="3346427" cy="1856693"/>
            <a:chOff x="8176502" y="4650872"/>
            <a:chExt cx="4012323" cy="2081306"/>
          </a:xfrm>
        </p:grpSpPr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76502" y="4650872"/>
              <a:ext cx="4012323" cy="2081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8983226" y="4742822"/>
              <a:ext cx="773723" cy="211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1" y="4834397"/>
            <a:ext cx="3172070" cy="200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240522" y="4495266"/>
            <a:ext cx="3059188" cy="33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charset="0"/>
              <a:buNone/>
            </a:pPr>
            <a:r>
              <a:rPr lang="en-US" sz="1800" dirty="0" smtClean="0"/>
              <a:t>Population Distributions</a:t>
            </a:r>
            <a:endParaRPr lang="en-US" sz="1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759" y="4816082"/>
            <a:ext cx="3509924" cy="2023604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375247" y="4476951"/>
            <a:ext cx="3240994" cy="33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charset="0"/>
              <a:buNone/>
            </a:pPr>
            <a:r>
              <a:rPr lang="en-US" sz="1800" dirty="0" smtClean="0"/>
              <a:t>Time-Dependent Behaviors</a:t>
            </a:r>
            <a:endParaRPr lang="en-US" sz="1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9642" y="5037804"/>
            <a:ext cx="3593926" cy="129040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8436108" y="4316452"/>
            <a:ext cx="3240994" cy="33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charset="0"/>
              <a:buNone/>
            </a:pPr>
            <a:r>
              <a:rPr lang="en-US" sz="1800" dirty="0" smtClean="0"/>
              <a:t>Improving Controls </a:t>
            </a:r>
          </a:p>
          <a:p>
            <a:pPr marL="0" indent="0" algn="ctr" defTabSz="914400">
              <a:buFont typeface="Arial" charset="0"/>
              <a:buNone/>
            </a:pPr>
            <a:r>
              <a:rPr lang="en-US" sz="1800" dirty="0" smtClean="0"/>
              <a:t>(Unintended Interactions)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579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3812" y="243178"/>
            <a:ext cx="9601200" cy="868362"/>
          </a:xfrm>
        </p:spPr>
        <p:txBody>
          <a:bodyPr/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06027" y="2547891"/>
            <a:ext cx="3525982" cy="3515497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Contact:</a:t>
            </a:r>
          </a:p>
          <a:p>
            <a:pPr marL="0" indent="0" algn="ctr">
              <a:buNone/>
            </a:pPr>
            <a:r>
              <a:rPr lang="en-US" sz="2000" dirty="0" smtClean="0"/>
              <a:t>Jason Fuller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j</a:t>
            </a:r>
            <a:r>
              <a:rPr lang="en-US" sz="2000" dirty="0" smtClean="0">
                <a:hlinkClick r:id="rId2"/>
              </a:rPr>
              <a:t>ason.fuller@pnnl.gov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 Frank Tuffner</a:t>
            </a:r>
          </a:p>
          <a:p>
            <a:pPr marL="0" indent="0" algn="ctr">
              <a:buNone/>
            </a:pPr>
            <a:r>
              <a:rPr lang="en-US" sz="2000" dirty="0" smtClean="0">
                <a:hlinkClick r:id="rId3"/>
              </a:rPr>
              <a:t>francis.tuffner@pnnl.gov</a:t>
            </a:r>
            <a:endParaRPr lang="en-US" sz="2000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962400" y="1036783"/>
            <a:ext cx="7094393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charset="0"/>
              <a:buNone/>
            </a:pPr>
            <a:r>
              <a:rPr lang="en-US" sz="2000" dirty="0" smtClean="0"/>
              <a:t>Video Tutorials, Walkthrough, and Other Good Information</a:t>
            </a:r>
          </a:p>
          <a:p>
            <a:pPr marL="0" indent="0" algn="ctr" defTabSz="914400">
              <a:buNone/>
            </a:pP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www.gridlabd.org/started.stm</a:t>
            </a:r>
            <a:endParaRPr lang="en-US" sz="2000" dirty="0" smtClean="0"/>
          </a:p>
          <a:p>
            <a:pPr marL="0" indent="0" algn="ctr" defTabSz="914400">
              <a:buFont typeface="Arial" charset="0"/>
              <a:buNone/>
            </a:pPr>
            <a:endParaRPr lang="en-US" sz="2000" dirty="0"/>
          </a:p>
          <a:p>
            <a:pPr marL="0" indent="0" algn="ctr" defTabSz="914400">
              <a:buFont typeface="Arial" charset="0"/>
              <a:buNone/>
            </a:pPr>
            <a:r>
              <a:rPr lang="en-US" sz="2000" dirty="0" smtClean="0"/>
              <a:t>GitHub </a:t>
            </a:r>
            <a:r>
              <a:rPr lang="en-US" sz="2000" dirty="0" smtClean="0"/>
              <a:t>Links</a:t>
            </a:r>
          </a:p>
          <a:p>
            <a:pPr marL="0" indent="0" algn="ctr" defTabSz="914400">
              <a:buFont typeface="Arial" charset="0"/>
              <a:buNone/>
            </a:pPr>
            <a:r>
              <a:rPr lang="en-US" sz="2000" dirty="0" smtClean="0">
                <a:hlinkClick r:id="rId5"/>
              </a:rPr>
              <a:t>https://github.com/gridlab-d/gridlab-d</a:t>
            </a:r>
            <a:endParaRPr lang="en-US" sz="2000" dirty="0" smtClean="0"/>
          </a:p>
          <a:p>
            <a:pPr marL="0" indent="0" algn="ctr" defTabSz="914400">
              <a:buFont typeface="Arial" charset="0"/>
              <a:buNone/>
            </a:pPr>
            <a:endParaRPr lang="en-US" sz="2000" dirty="0" smtClean="0"/>
          </a:p>
          <a:p>
            <a:pPr marL="0" indent="0" algn="ctr" defTabSz="914400">
              <a:buFont typeface="Arial" charset="0"/>
              <a:buNone/>
            </a:pPr>
            <a:r>
              <a:rPr lang="en-US" sz="2000" dirty="0" smtClean="0"/>
              <a:t>Wiki</a:t>
            </a:r>
          </a:p>
          <a:p>
            <a:pPr marL="0" indent="0" algn="ctr" defTabSz="914400">
              <a:buFont typeface="Arial" charset="0"/>
              <a:buNone/>
            </a:pPr>
            <a:r>
              <a:rPr lang="en-US" sz="2000" dirty="0" smtClean="0">
                <a:hlinkClick r:id="rId6"/>
              </a:rPr>
              <a:t>http://gridlab-d.shoutwiki.com/wiki/Main_Page</a:t>
            </a:r>
            <a:endParaRPr lang="en-US" sz="2000" dirty="0" smtClean="0"/>
          </a:p>
          <a:p>
            <a:pPr marL="0" indent="0" algn="ctr" defTabSz="914400">
              <a:buFont typeface="Arial" charset="0"/>
              <a:buNone/>
            </a:pPr>
            <a:endParaRPr lang="en-US" sz="2000" dirty="0" smtClean="0"/>
          </a:p>
          <a:p>
            <a:pPr marL="0" indent="0" algn="ctr" defTabSz="914400">
              <a:buFont typeface="Arial" charset="0"/>
              <a:buNone/>
            </a:pPr>
            <a:r>
              <a:rPr lang="en-US" sz="2000" dirty="0" err="1" smtClean="0"/>
              <a:t>SourceForge</a:t>
            </a:r>
            <a:r>
              <a:rPr lang="en-US" sz="2000" dirty="0" smtClean="0"/>
              <a:t> Forums (Help Questions)</a:t>
            </a:r>
          </a:p>
          <a:p>
            <a:pPr marL="0" indent="0" algn="ctr" defTabSz="914400">
              <a:buFont typeface="Arial" charset="0"/>
              <a:buNone/>
            </a:pPr>
            <a:r>
              <a:rPr lang="en-US" sz="2000" dirty="0" smtClean="0">
                <a:hlinkClick r:id="rId7"/>
              </a:rPr>
              <a:t>https://sourceforge.net/p/gridlab-d/discussion</a:t>
            </a:r>
            <a:endParaRPr lang="en-US" sz="2000" dirty="0" smtClean="0"/>
          </a:p>
          <a:p>
            <a:pPr marL="0" indent="0" algn="ctr" defTabSz="914400">
              <a:buNone/>
            </a:pPr>
            <a:endParaRPr lang="en-US" sz="2000" dirty="0" smtClean="0"/>
          </a:p>
          <a:p>
            <a:pPr marL="0" indent="0" algn="ctr" defTabSz="914400">
              <a:buFont typeface="Arial" charset="0"/>
              <a:buNone/>
            </a:pPr>
            <a:r>
              <a:rPr lang="en-US" sz="2000" dirty="0" smtClean="0"/>
              <a:t>User</a:t>
            </a:r>
            <a:r>
              <a:rPr lang="en-US" sz="2000" dirty="0" smtClean="0"/>
              <a:t>s’</a:t>
            </a:r>
            <a:r>
              <a:rPr lang="en-US" sz="2000" dirty="0" smtClean="0"/>
              <a:t> </a:t>
            </a:r>
            <a:r>
              <a:rPr lang="en-US" sz="2000" dirty="0" smtClean="0"/>
              <a:t>Publications</a:t>
            </a:r>
          </a:p>
          <a:p>
            <a:pPr marL="0" indent="0" algn="ctr" defTabSz="914400">
              <a:buNone/>
            </a:pPr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gridlab-d.shoutwiki.com/wiki/Publications</a:t>
            </a:r>
            <a:endParaRPr lang="en-US" sz="2000" dirty="0" smtClean="0"/>
          </a:p>
          <a:p>
            <a:pPr marL="0" indent="0" algn="ctr" defTabSz="914400">
              <a:buNone/>
            </a:pPr>
            <a:endParaRPr lang="en-US" sz="2000" dirty="0" smtClean="0"/>
          </a:p>
          <a:p>
            <a:pPr marL="0" indent="0" algn="ctr" defTabSz="914400">
              <a:buFont typeface="Arial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25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36088"/>
            <a:ext cx="10969943" cy="1143000"/>
          </a:xfrm>
        </p:spPr>
        <p:txBody>
          <a:bodyPr/>
          <a:lstStyle/>
          <a:p>
            <a:r>
              <a:rPr lang="en-US" dirty="0" smtClean="0"/>
              <a:t>GridLAB-D Capabilities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12, 2018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038029"/>
            <a:ext cx="4156615" cy="267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74320" y="3731024"/>
            <a:ext cx="9627896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45720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SzPct val="100000"/>
              <a:buBlip>
                <a:blip r:embed="rId5"/>
              </a:buBlip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SzPct val="100000"/>
              <a:buBlip>
                <a:blip r:embed="rId6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fontAlgn="base" hangingPunct="1">
              <a:spcAft>
                <a:spcPct val="0"/>
              </a:spcAft>
              <a:buNone/>
            </a:pPr>
            <a:r>
              <a:rPr lang="en-US" sz="2400" b="1" dirty="0">
                <a:solidFill>
                  <a:prstClr val="black"/>
                </a:solidFill>
                <a:ea typeface="ＭＳ Ｐゴシック" charset="0"/>
              </a:rPr>
              <a:t>Typical Use Cases</a:t>
            </a:r>
          </a:p>
          <a:p>
            <a:pPr eaLnBrk="1" fontAlgn="base" hangingPunct="1">
              <a:spcAft>
                <a:spcPct val="0"/>
              </a:spcAft>
            </a:pP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Interconnection of distributed generation and storage</a:t>
            </a:r>
          </a:p>
          <a:p>
            <a:pPr eaLnBrk="1" fontAlgn="base" hangingPunct="1">
              <a:spcAft>
                <a:spcPct val="0"/>
              </a:spcAft>
            </a:pP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New and innovative retail market structures </a:t>
            </a:r>
            <a:r>
              <a:rPr lang="en-US" altLang="en-US" sz="1800" dirty="0" smtClean="0">
                <a:solidFill>
                  <a:prstClr val="black"/>
                </a:solidFill>
                <a:ea typeface="ＭＳ Ｐゴシック" charset="0"/>
              </a:rPr>
              <a:t>(</a:t>
            </a: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e.g., DSOs)</a:t>
            </a:r>
          </a:p>
          <a:p>
            <a:pPr eaLnBrk="1" fontAlgn="base" hangingPunct="1">
              <a:spcAft>
                <a:spcPct val="0"/>
              </a:spcAft>
            </a:pP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Evaluation of demand response and energy efficiency </a:t>
            </a:r>
          </a:p>
          <a:p>
            <a:pPr eaLnBrk="1" fontAlgn="base" hangingPunct="1">
              <a:spcAft>
                <a:spcPct val="0"/>
              </a:spcAft>
            </a:pP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Volt-</a:t>
            </a:r>
            <a:r>
              <a:rPr lang="en-US" altLang="en-US" sz="1800" dirty="0" err="1">
                <a:solidFill>
                  <a:prstClr val="black"/>
                </a:solidFill>
                <a:ea typeface="ＭＳ Ｐゴシック" charset="0"/>
              </a:rPr>
              <a:t>VAr</a:t>
            </a: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 optimization and conservation voltage </a:t>
            </a:r>
            <a:r>
              <a:rPr lang="en-US" altLang="en-US" sz="1800" dirty="0" smtClean="0">
                <a:solidFill>
                  <a:prstClr val="black"/>
                </a:solidFill>
                <a:ea typeface="ＭＳ Ｐゴシック" charset="0"/>
              </a:rPr>
              <a:t>reduction </a:t>
            </a: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design</a:t>
            </a:r>
          </a:p>
          <a:p>
            <a:pPr eaLnBrk="1" fontAlgn="base" hangingPunct="1">
              <a:spcAft>
                <a:spcPct val="0"/>
              </a:spcAft>
            </a:pP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Sectionalizing, reconfiguration, automation, </a:t>
            </a:r>
            <a:r>
              <a:rPr lang="en-US" altLang="en-US" sz="1800" dirty="0" smtClean="0">
                <a:solidFill>
                  <a:prstClr val="black"/>
                </a:solidFill>
                <a:ea typeface="ＭＳ Ｐゴシック" charset="0"/>
              </a:rPr>
              <a:t>and </a:t>
            </a: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restoration </a:t>
            </a:r>
          </a:p>
          <a:p>
            <a:pPr eaLnBrk="1" fontAlgn="base" hangingPunct="1">
              <a:spcAft>
                <a:spcPct val="0"/>
              </a:spcAft>
            </a:pPr>
            <a:r>
              <a:rPr lang="en-US" altLang="en-US" sz="1800" dirty="0" err="1">
                <a:solidFill>
                  <a:prstClr val="black"/>
                </a:solidFill>
                <a:ea typeface="ＭＳ Ｐゴシック" charset="0"/>
              </a:rPr>
              <a:t>Microgrids</a:t>
            </a: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 and resiliency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59848" y="2935287"/>
            <a:ext cx="3328977" cy="20212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17"/>
          <a:stretch/>
        </p:blipFill>
        <p:spPr>
          <a:xfrm>
            <a:off x="7174474" y="3928820"/>
            <a:ext cx="3643779" cy="239087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697651" y="1185521"/>
            <a:ext cx="5177869" cy="243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45720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SzPct val="100000"/>
              <a:buBlip>
                <a:blip r:embed="rId5"/>
              </a:buBlip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SzPct val="100000"/>
              <a:buBlip>
                <a:blip r:embed="rId6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ea typeface="ＭＳ Ｐゴシック" charset="0"/>
              </a:rPr>
              <a:t>Performs time-series simulations</a:t>
            </a:r>
          </a:p>
          <a:p>
            <a:pPr lvl="1" eaLnBrk="1" fontAlgn="base" hangingPunct="1">
              <a:spcAft>
                <a:spcPct val="0"/>
              </a:spcAft>
              <a:buSzPct val="90000"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Seasonal effects (days to years)</a:t>
            </a:r>
          </a:p>
          <a:p>
            <a:pPr lvl="1" eaLnBrk="1" fontAlgn="base" hangingPunct="1">
              <a:spcAft>
                <a:spcPct val="0"/>
              </a:spcAft>
              <a:buSzPct val="90000"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Midterm dynamic behavior (secs to </a:t>
            </a:r>
            <a:r>
              <a:rPr lang="en-US" altLang="en-US" sz="1800" dirty="0" err="1">
                <a:solidFill>
                  <a:prstClr val="black"/>
                </a:solidFill>
                <a:ea typeface="ＭＳ Ｐゴシック" charset="0"/>
              </a:rPr>
              <a:t>hrs</a:t>
            </a: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)</a:t>
            </a:r>
          </a:p>
          <a:p>
            <a:pPr lvl="1" eaLnBrk="1" fontAlgn="base" hangingPunct="1">
              <a:spcAft>
                <a:spcPct val="0"/>
              </a:spcAft>
              <a:buSzPct val="90000"/>
              <a:buFont typeface="Wingdings" panose="05000000000000000000" pitchFamily="2" charset="2"/>
              <a:buChar char="q"/>
            </a:pPr>
            <a:r>
              <a:rPr lang="en-US" altLang="en-US" sz="1800" dirty="0" smtClean="0">
                <a:solidFill>
                  <a:prstClr val="black"/>
                </a:solidFill>
                <a:ea typeface="ＭＳ Ｐゴシック" charset="0"/>
              </a:rPr>
              <a:t>System dynamics </a:t>
            </a: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(milliseconds)</a:t>
            </a:r>
          </a:p>
          <a:p>
            <a:pPr eaLnBrk="1" fontAlgn="base" hangingPunct="1"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ea typeface="ＭＳ Ｐゴシック" charset="0"/>
              </a:rPr>
              <a:t>Simulates control system interactions</a:t>
            </a:r>
          </a:p>
          <a:p>
            <a:pPr lvl="1" eaLnBrk="1" fontAlgn="base" hangingPunct="1">
              <a:spcAft>
                <a:spcPct val="0"/>
              </a:spcAft>
              <a:buSzPct val="90000"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Device- and system-level controls</a:t>
            </a:r>
          </a:p>
          <a:p>
            <a:pPr lvl="1" eaLnBrk="1" fontAlgn="base" hangingPunct="1">
              <a:spcAft>
                <a:spcPct val="0"/>
              </a:spcAft>
              <a:buSzPct val="90000"/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prstClr val="black"/>
                </a:solidFill>
                <a:ea typeface="ＭＳ Ｐゴシック" charset="0"/>
              </a:rPr>
              <a:t>Market interactions</a:t>
            </a:r>
          </a:p>
          <a:p>
            <a:pPr eaLnBrk="1" fontAlgn="base" hangingPunct="1">
              <a:spcAft>
                <a:spcPct val="0"/>
              </a:spcAft>
            </a:pPr>
            <a:endParaRPr lang="en-US" altLang="en-US" dirty="0">
              <a:solidFill>
                <a:prstClr val="black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3812" y="309065"/>
            <a:ext cx="9601200" cy="868362"/>
          </a:xfrm>
        </p:spPr>
        <p:txBody>
          <a:bodyPr/>
          <a:lstStyle/>
          <a:p>
            <a:r>
              <a:rPr lang="en-US" dirty="0" smtClean="0"/>
              <a:t>Definitions for this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4637" y="1336958"/>
            <a:ext cx="1163955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ea typeface="ＭＳ Ｐゴシック" panose="020B0600070205080204" pitchFamily="34" charset="-128"/>
              </a:rPr>
              <a:t>What does agent-based mean?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The changing states of individual devices/agents are modeled independently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The interactions between individuals are captured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The environment in which these evolve together is a combination of all these interactions</a:t>
            </a:r>
          </a:p>
          <a:p>
            <a:endParaRPr lang="en-US" sz="2000" dirty="0" smtClean="0"/>
          </a:p>
          <a:p>
            <a:r>
              <a:rPr lang="en-US" sz="2000" dirty="0" smtClean="0"/>
              <a:t>Dynamic simulation can include time series (timestep greater than 1 second)</a:t>
            </a:r>
          </a:p>
          <a:p>
            <a:endParaRPr lang="en-US" sz="2000" dirty="0" smtClean="0"/>
          </a:p>
          <a:p>
            <a:r>
              <a:rPr lang="en-US" sz="2000" dirty="0" smtClean="0"/>
              <a:t>For this presentation, quasi-steady state simulation is defined as having a timestep at 1 second or greater</a:t>
            </a:r>
          </a:p>
          <a:p>
            <a:pPr lvl="1"/>
            <a:r>
              <a:rPr lang="en-US" sz="1800" dirty="0" smtClean="0"/>
              <a:t>Sequence of powerflow states coupling other behaviors, such as multi-state load models</a:t>
            </a:r>
          </a:p>
          <a:p>
            <a:pPr lvl="1"/>
            <a:r>
              <a:rPr lang="en-US" sz="1800" dirty="0" smtClean="0"/>
              <a:t>Focused typically on 1-minute or longer range – behavioral and diurnal dynamics</a:t>
            </a:r>
            <a:endParaRPr lang="en-US" sz="1800" dirty="0"/>
          </a:p>
          <a:p>
            <a:endParaRPr lang="en-US" sz="2000" dirty="0" smtClean="0"/>
          </a:p>
          <a:p>
            <a:r>
              <a:rPr lang="en-US" sz="2000" dirty="0" smtClean="0"/>
              <a:t>For this presentation, dynamic simulation is defined as having a timestep less than 1 second</a:t>
            </a:r>
          </a:p>
          <a:p>
            <a:pPr lvl="1"/>
            <a:r>
              <a:rPr lang="en-US" sz="1800" dirty="0" smtClean="0"/>
              <a:t>Sequence of powerflow states coupling differential equations</a:t>
            </a:r>
          </a:p>
          <a:p>
            <a:pPr lvl="1"/>
            <a:r>
              <a:rPr lang="en-US" sz="1800" dirty="0" smtClean="0"/>
              <a:t>Focused mainly on 0.5 </a:t>
            </a:r>
            <a:r>
              <a:rPr lang="en-US" sz="1800" dirty="0" err="1" smtClean="0"/>
              <a:t>ms</a:t>
            </a:r>
            <a:r>
              <a:rPr lang="en-US" sz="1800" dirty="0" smtClean="0"/>
              <a:t> to 50 </a:t>
            </a:r>
            <a:r>
              <a:rPr lang="en-US" sz="1800" dirty="0" err="1" smtClean="0"/>
              <a:t>ms</a:t>
            </a:r>
            <a:r>
              <a:rPr lang="en-US" sz="1800" dirty="0" smtClean="0"/>
              <a:t> range – electromechanical dynamics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790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3812" y="298302"/>
            <a:ext cx="9601200" cy="868362"/>
          </a:xfrm>
        </p:spPr>
        <p:txBody>
          <a:bodyPr/>
          <a:lstStyle/>
          <a:p>
            <a:r>
              <a:rPr lang="en-US" dirty="0" smtClean="0"/>
              <a:t>GridLAB-D Studies (General)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8541" y="1419224"/>
            <a:ext cx="6321425" cy="4572000"/>
          </a:xfrm>
        </p:spPr>
        <p:txBody>
          <a:bodyPr/>
          <a:lstStyle/>
          <a:p>
            <a:r>
              <a:rPr lang="en-US" sz="2000" dirty="0" smtClean="0"/>
              <a:t>American Reinvestment and Recovery Act (ARRA) Smart Grid Investment Grant (SGIG) evaluation</a:t>
            </a:r>
          </a:p>
          <a:p>
            <a:pPr lvl="1"/>
            <a:r>
              <a:rPr lang="en-US" sz="1800" dirty="0" smtClean="0"/>
              <a:t>Taxonomy-feeder based</a:t>
            </a:r>
          </a:p>
          <a:p>
            <a:pPr lvl="1"/>
            <a:r>
              <a:rPr lang="en-US" sz="1800" dirty="0" smtClean="0"/>
              <a:t>Several technologies examined</a:t>
            </a:r>
          </a:p>
          <a:p>
            <a:r>
              <a:rPr lang="en-US" sz="2000" dirty="0" smtClean="0"/>
              <a:t>Conservation Voltage Reduction/Volt-</a:t>
            </a:r>
            <a:r>
              <a:rPr lang="en-US" sz="2000" dirty="0" err="1" smtClean="0"/>
              <a:t>Var</a:t>
            </a:r>
            <a:r>
              <a:rPr lang="en-US" sz="2000" dirty="0"/>
              <a:t> </a:t>
            </a:r>
            <a:r>
              <a:rPr lang="en-US" sz="2000" dirty="0" smtClean="0"/>
              <a:t>Control evaluations</a:t>
            </a:r>
          </a:p>
          <a:p>
            <a:pPr lvl="1"/>
            <a:r>
              <a:rPr lang="en-US" sz="1800" dirty="0" smtClean="0"/>
              <a:t>Validated against actual system data</a:t>
            </a:r>
          </a:p>
          <a:p>
            <a:pPr lvl="1"/>
            <a:r>
              <a:rPr lang="en-US" sz="1800" dirty="0" smtClean="0"/>
              <a:t>Developed methods for estimating CVR/VVO impacts</a:t>
            </a:r>
          </a:p>
          <a:p>
            <a:r>
              <a:rPr lang="en-US" sz="2000" dirty="0" smtClean="0"/>
              <a:t>Business case for scalable demand response</a:t>
            </a:r>
          </a:p>
          <a:p>
            <a:pPr lvl="1"/>
            <a:r>
              <a:rPr lang="en-US" sz="1800" dirty="0" smtClean="0"/>
              <a:t>Evaluated cost reductions and help refine the implementation</a:t>
            </a:r>
          </a:p>
          <a:p>
            <a:r>
              <a:rPr lang="en-US" sz="2000" dirty="0" smtClean="0"/>
              <a:t>Evaluate solar carrying capacity and installation impacts</a:t>
            </a:r>
          </a:p>
          <a:p>
            <a:pPr lvl="1"/>
            <a:r>
              <a:rPr lang="en-US" sz="1800" dirty="0" smtClean="0"/>
              <a:t>Examined feeder-level impacts of solar deployments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041371" y="3622878"/>
            <a:ext cx="4620639" cy="2733473"/>
            <a:chOff x="7276289" y="3706238"/>
            <a:chExt cx="4620639" cy="2733473"/>
          </a:xfrm>
        </p:grpSpPr>
        <p:sp>
          <p:nvSpPr>
            <p:cNvPr id="10" name="Rectangle 9"/>
            <p:cNvSpPr/>
            <p:nvPr/>
          </p:nvSpPr>
          <p:spPr>
            <a:xfrm>
              <a:off x="7276289" y="3706238"/>
              <a:ext cx="4620639" cy="27334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530" y="3873499"/>
              <a:ext cx="4324350" cy="229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Bevel 6"/>
            <p:cNvSpPr/>
            <p:nvPr/>
          </p:nvSpPr>
          <p:spPr>
            <a:xfrm>
              <a:off x="7688543" y="5654674"/>
              <a:ext cx="3889375" cy="673100"/>
            </a:xfrm>
            <a:prstGeom prst="bevel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Compare the cost-to-benefits ratio of household types or green- vs. brown-field growth.</a:t>
              </a: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1"/>
          <a:stretch/>
        </p:blipFill>
        <p:spPr bwMode="auto">
          <a:xfrm>
            <a:off x="6504830" y="1143161"/>
            <a:ext cx="5685940" cy="215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14558" y="3239337"/>
            <a:ext cx="567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Volt-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 evaluation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94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ullman_One_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022" y="758823"/>
            <a:ext cx="4038600" cy="302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12, 2018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3812" y="243178"/>
            <a:ext cx="9601200" cy="868362"/>
          </a:xfrm>
        </p:spPr>
        <p:txBody>
          <a:bodyPr/>
          <a:lstStyle/>
          <a:p>
            <a:r>
              <a:rPr lang="en-US" dirty="0" smtClean="0"/>
              <a:t>Dynamic Simulation Usages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4073" y="1271587"/>
            <a:ext cx="6400800" cy="4572000"/>
          </a:xfrm>
        </p:spPr>
        <p:txBody>
          <a:bodyPr/>
          <a:lstStyle/>
          <a:p>
            <a:r>
              <a:rPr lang="en-US" sz="2000" dirty="0" smtClean="0"/>
              <a:t>Transients on distribution systems</a:t>
            </a:r>
          </a:p>
          <a:p>
            <a:pPr lvl="1"/>
            <a:r>
              <a:rPr lang="en-US" sz="1800" dirty="0" smtClean="0"/>
              <a:t>Tripping of IEEE 1547A devices</a:t>
            </a:r>
          </a:p>
          <a:p>
            <a:pPr lvl="1"/>
            <a:r>
              <a:rPr lang="en-US" sz="1800" dirty="0" smtClean="0"/>
              <a:t>Grid Friendly Appliance™ impacts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Microgrid Analysis – Resiliency</a:t>
            </a:r>
          </a:p>
          <a:p>
            <a:pPr lvl="1"/>
            <a:r>
              <a:rPr lang="en-US" sz="1800" dirty="0" smtClean="0"/>
              <a:t>Inrush and line charging</a:t>
            </a:r>
          </a:p>
          <a:p>
            <a:pPr lvl="2"/>
            <a:r>
              <a:rPr lang="en-US" sz="1600" dirty="0" smtClean="0"/>
              <a:t>Overhead and underground lines being energized</a:t>
            </a:r>
          </a:p>
          <a:p>
            <a:pPr lvl="2"/>
            <a:r>
              <a:rPr lang="en-US" sz="1600" dirty="0" smtClean="0"/>
              <a:t>Transformer saturation</a:t>
            </a:r>
          </a:p>
          <a:p>
            <a:pPr lvl="2"/>
            <a:r>
              <a:rPr lang="en-US" sz="1600" dirty="0" smtClean="0"/>
              <a:t>Motor starting surges</a:t>
            </a:r>
          </a:p>
          <a:p>
            <a:pPr lvl="1"/>
            <a:r>
              <a:rPr lang="en-US" sz="1800" dirty="0" smtClean="0"/>
              <a:t>Frequency and voltage impacts</a:t>
            </a:r>
          </a:p>
          <a:p>
            <a:pPr lvl="2"/>
            <a:r>
              <a:rPr lang="en-US" sz="1600" dirty="0" smtClean="0"/>
              <a:t>Acceptable ranges</a:t>
            </a:r>
          </a:p>
          <a:p>
            <a:pPr lvl="2"/>
            <a:r>
              <a:rPr lang="en-US" sz="1600" dirty="0" smtClean="0"/>
              <a:t>Secondary tripping of items</a:t>
            </a:r>
          </a:p>
          <a:p>
            <a:pPr lvl="1"/>
            <a:r>
              <a:rPr lang="en-US" sz="1800" dirty="0" smtClean="0"/>
              <a:t>Evaluate methods for improving resiliency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75023" y="3649272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WSU example for evaluating</a:t>
            </a:r>
            <a:b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“Microgrids as a Resiliency Resource”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44" y="4110937"/>
            <a:ext cx="4303044" cy="17996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68513" y="5934624"/>
            <a:ext cx="335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Transformer current in 8500-node system </a:t>
            </a:r>
          </a:p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during connection of primary transformer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7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1" y="2865438"/>
            <a:ext cx="10969943" cy="1143000"/>
          </a:xfrm>
        </p:spPr>
        <p:txBody>
          <a:bodyPr/>
          <a:lstStyle/>
          <a:p>
            <a:r>
              <a:rPr lang="en-US" dirty="0" smtClean="0"/>
              <a:t>How does GridLAB-D Work?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9F8EDC-486C-486D-91C3-F0BB61E194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GridLAB-D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29795" y="1413073"/>
            <a:ext cx="4956335" cy="4525963"/>
          </a:xfrm>
        </p:spPr>
        <p:txBody>
          <a:bodyPr/>
          <a:lstStyle/>
          <a:p>
            <a:pPr algn="ctr">
              <a:lnSpc>
                <a:spcPct val="85000"/>
              </a:lnSpc>
              <a:spcBef>
                <a:spcPct val="30000"/>
              </a:spcBef>
              <a:buClr>
                <a:schemeClr val="folHlink"/>
              </a:buClr>
              <a:buNone/>
            </a:pPr>
            <a:r>
              <a:rPr lang="en-US" sz="2400" i="1" u="sng" dirty="0"/>
              <a:t>Core responsibilities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Integrates models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Manages memory &amp; CPUs 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Coordinates time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Handles stochastic requirements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Synchronizes updates (ranks)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Coordinates variable sharing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Manages convergence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Tracks numerical stability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Measures system performance</a:t>
            </a:r>
          </a:p>
          <a:p>
            <a:pPr>
              <a:lnSpc>
                <a:spcPct val="8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400" dirty="0"/>
              <a:t>Debugs module behavior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9F8EDC-486C-486D-91C3-F0BB61E194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1433641" y="2236241"/>
            <a:ext cx="2895600" cy="28194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rgbClr val="DDDDDD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latin typeface="Times New Roman" pitchFamily="18" charset="0"/>
              </a:rPr>
              <a:t>GridLAB</a:t>
            </a:r>
          </a:p>
          <a:p>
            <a:pPr algn="ctr"/>
            <a:r>
              <a:rPr lang="en-US" dirty="0">
                <a:latin typeface="Times New Roman" pitchFamily="18" charset="0"/>
              </a:rPr>
              <a:t>Core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905377" y="3685629"/>
            <a:ext cx="145415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Weather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295778" y="4219029"/>
            <a:ext cx="2296535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Power System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174262" y="2609304"/>
            <a:ext cx="247015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>
                <a:latin typeface="Times New Roman" pitchFamily="18" charset="0"/>
              </a:rPr>
              <a:t>Communications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71721" y="4769047"/>
            <a:ext cx="1442604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Controls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09441" y="3545631"/>
            <a:ext cx="151130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Telemetry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49441" y="2923629"/>
            <a:ext cx="1343025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Behavior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665973" y="2019969"/>
            <a:ext cx="1349087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Markets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297117" y="2390229"/>
            <a:ext cx="121920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Events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3662491" y="3152229"/>
            <a:ext cx="1541896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Buildings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955803" y="4182367"/>
            <a:ext cx="133508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Analysis</a:t>
            </a: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3044096" y="4860676"/>
            <a:ext cx="14809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</a:rPr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193340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60" y="1417639"/>
            <a:ext cx="3588485" cy="3015818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 smtClean="0"/>
              <a:t>Module</a:t>
            </a:r>
          </a:p>
          <a:p>
            <a:r>
              <a:rPr lang="en-US" sz="2400" dirty="0"/>
              <a:t>Collects classes that are </a:t>
            </a:r>
            <a:r>
              <a:rPr lang="en-US" sz="2400" dirty="0" smtClean="0"/>
              <a:t>related</a:t>
            </a:r>
          </a:p>
          <a:p>
            <a:r>
              <a:rPr lang="en-US" sz="2400" dirty="0"/>
              <a:t>Groups common parameters and </a:t>
            </a:r>
            <a:r>
              <a:rPr lang="en-US" sz="2400" dirty="0" smtClean="0"/>
              <a:t>solvers</a:t>
            </a:r>
            <a:endParaRPr lang="en-US" sz="2400" dirty="0"/>
          </a:p>
          <a:p>
            <a:r>
              <a:rPr lang="en-US" sz="2400" dirty="0"/>
              <a:t>May be proprietary or open-source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109318" y="1417638"/>
            <a:ext cx="3588485" cy="301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sz="2400" i="1" dirty="0" smtClean="0"/>
              <a:t>Class</a:t>
            </a:r>
          </a:p>
          <a:p>
            <a:pPr defTabSz="914400"/>
            <a:r>
              <a:rPr lang="en-US" sz="2400" dirty="0" smtClean="0"/>
              <a:t>Defines similar objects</a:t>
            </a:r>
          </a:p>
          <a:p>
            <a:pPr defTabSz="914400"/>
            <a:r>
              <a:rPr lang="en-US" sz="2400" dirty="0" smtClean="0"/>
              <a:t>Properties are the same for all objects, but set parametrically</a:t>
            </a:r>
          </a:p>
          <a:p>
            <a:pPr defTabSz="914400"/>
            <a:r>
              <a:rPr lang="en-US" sz="2400" dirty="0" smtClean="0"/>
              <a:t>Static classes are pre-compiled in distribution</a:t>
            </a:r>
          </a:p>
          <a:p>
            <a:pPr defTabSz="914400"/>
            <a:endParaRPr lang="en-US" sz="2400" dirty="0" smtClean="0"/>
          </a:p>
          <a:p>
            <a:pPr defTabSz="914400"/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985027" y="1417636"/>
            <a:ext cx="367989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charset="0"/>
              <a:buNone/>
            </a:pPr>
            <a:r>
              <a:rPr lang="en-US" sz="2400" i="1" dirty="0" smtClean="0"/>
              <a:t>Object</a:t>
            </a:r>
          </a:p>
          <a:p>
            <a:pPr defTabSz="914400"/>
            <a:r>
              <a:rPr lang="en-US" sz="2400" dirty="0" smtClean="0"/>
              <a:t>Instances of classes</a:t>
            </a:r>
          </a:p>
          <a:p>
            <a:pPr defTabSz="914400"/>
            <a:r>
              <a:rPr lang="en-US" sz="2400" dirty="0" smtClean="0"/>
              <a:t>Used to define the different agents in the system</a:t>
            </a:r>
          </a:p>
          <a:p>
            <a:pPr defTabSz="914400"/>
            <a:r>
              <a:rPr lang="en-US" sz="2400" dirty="0" smtClean="0"/>
              <a:t>Each property is assigned an individualized value</a:t>
            </a:r>
          </a:p>
          <a:p>
            <a:pPr defTabSz="914400"/>
            <a:endParaRPr lang="en-US" sz="2400" dirty="0" smtClean="0"/>
          </a:p>
          <a:p>
            <a:pPr defTabSz="91440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448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010-IEEE-PES-Template-Office07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B75191-D9D1-45B8-9199-B1E66E7478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6DF5DFF-63FD-4837-B3F1-00A4B82A67B4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C180F3E-CE14-4154-924F-CB012DBF85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PNNL_Powerpoint_Template_16x9</Template>
  <TotalTime>1130</TotalTime>
  <Words>1064</Words>
  <Application>Microsoft Office PowerPoint</Application>
  <PresentationFormat>Custom</PresentationFormat>
  <Paragraphs>305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Calibri</vt:lpstr>
      <vt:lpstr>Courier New</vt:lpstr>
      <vt:lpstr>Times New Roman</vt:lpstr>
      <vt:lpstr>Wingdings</vt:lpstr>
      <vt:lpstr>PNNL Platinum Theme</vt:lpstr>
      <vt:lpstr>2010-IEEE-PES-Template-Office07-V2</vt:lpstr>
      <vt:lpstr>GridLAB-D: A Unique Tool to Design a Smarter Grid</vt:lpstr>
      <vt:lpstr>GridLAB-D:  A Unique Tool to Design a Smarter Grid</vt:lpstr>
      <vt:lpstr>GridLAB-D Capabilities</vt:lpstr>
      <vt:lpstr>Definitions for this presentation</vt:lpstr>
      <vt:lpstr>GridLAB-D Studies (General)</vt:lpstr>
      <vt:lpstr>Dynamic Simulation Usages</vt:lpstr>
      <vt:lpstr>How does GridLAB-D Work?</vt:lpstr>
      <vt:lpstr>GridLAB-D Architecture</vt:lpstr>
      <vt:lpstr>Defining the System</vt:lpstr>
      <vt:lpstr>Example Instantiation of an Object</vt:lpstr>
      <vt:lpstr>Running a Simulation</vt:lpstr>
      <vt:lpstr>Creating a GridLAB-D Model (GLM) file</vt:lpstr>
      <vt:lpstr>Running the Model</vt:lpstr>
      <vt:lpstr>Outputs</vt:lpstr>
      <vt:lpstr>Input Parameters</vt:lpstr>
      <vt:lpstr>Example of Adding Agents</vt:lpstr>
      <vt:lpstr>Why do we want to model as agents?</vt:lpstr>
      <vt:lpstr>Getting the Diversity can be Challenging</vt:lpstr>
      <vt:lpstr>We try to help…</vt:lpstr>
      <vt:lpstr>Once we have a model, what are we looking for?</vt:lpstr>
      <vt:lpstr>Further Information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DeGraaf, Christopher G</dc:creator>
  <cp:lastModifiedBy>Jason</cp:lastModifiedBy>
  <cp:revision>83</cp:revision>
  <cp:lastPrinted>2011-08-22T19:05:55Z</cp:lastPrinted>
  <dcterms:created xsi:type="dcterms:W3CDTF">2017-01-04T18:31:16Z</dcterms:created>
  <dcterms:modified xsi:type="dcterms:W3CDTF">2018-10-06T06:14:49Z</dcterms:modified>
</cp:coreProperties>
</file>